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76" r:id="rId5"/>
    <p:sldId id="259" r:id="rId6"/>
    <p:sldId id="269" r:id="rId7"/>
    <p:sldId id="270" r:id="rId8"/>
    <p:sldId id="260" r:id="rId9"/>
    <p:sldId id="271" r:id="rId10"/>
    <p:sldId id="261" r:id="rId11"/>
    <p:sldId id="272" r:id="rId12"/>
    <p:sldId id="273" r:id="rId13"/>
    <p:sldId id="262" r:id="rId14"/>
    <p:sldId id="274" r:id="rId15"/>
    <p:sldId id="275" r:id="rId16"/>
    <p:sldId id="278" r:id="rId17"/>
    <p:sldId id="266" r:id="rId18"/>
    <p:sldId id="267" r:id="rId19"/>
    <p:sldId id="268" r:id="rId20"/>
  </p:sldIdLst>
  <p:sldSz cx="12192000" cy="6858000"/>
  <p:notesSz cx="700405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2771"/>
          </a:xfrm>
          <a:prstGeom prst="rect">
            <a:avLst/>
          </a:prstGeom>
        </p:spPr>
        <p:txBody>
          <a:bodyPr vert="horz" lIns="92720" tIns="46360" rIns="92720" bIns="463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2771"/>
          </a:xfrm>
          <a:prstGeom prst="rect">
            <a:avLst/>
          </a:prstGeom>
        </p:spPr>
        <p:txBody>
          <a:bodyPr vert="horz" lIns="92720" tIns="46360" rIns="92720" bIns="46360" rtlCol="0"/>
          <a:lstStyle>
            <a:lvl1pPr algn="r">
              <a:defRPr sz="1200"/>
            </a:lvl1pPr>
          </a:lstStyle>
          <a:p>
            <a:fld id="{2616B3CF-7DBB-4D55-B183-E837313CE30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0" tIns="46360" rIns="92720" bIns="463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38749"/>
            <a:ext cx="5603240" cy="3631704"/>
          </a:xfrm>
          <a:prstGeom prst="rect">
            <a:avLst/>
          </a:prstGeom>
        </p:spPr>
        <p:txBody>
          <a:bodyPr vert="horz" lIns="92720" tIns="46360" rIns="92720" bIns="4636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5088" cy="462770"/>
          </a:xfrm>
          <a:prstGeom prst="rect">
            <a:avLst/>
          </a:prstGeom>
        </p:spPr>
        <p:txBody>
          <a:bodyPr vert="horz" lIns="92720" tIns="46360" rIns="92720" bIns="463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760606"/>
            <a:ext cx="3035088" cy="462770"/>
          </a:xfrm>
          <a:prstGeom prst="rect">
            <a:avLst/>
          </a:prstGeom>
        </p:spPr>
        <p:txBody>
          <a:bodyPr vert="horz" lIns="92720" tIns="46360" rIns="92720" bIns="46360" rtlCol="0" anchor="b"/>
          <a:lstStyle>
            <a:lvl1pPr algn="r">
              <a:defRPr sz="1200"/>
            </a:lvl1pPr>
          </a:lstStyle>
          <a:p>
            <a:fld id="{5394FC70-D923-499E-A5D7-F77AF0DB4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00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kurtismycfo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rtismycfo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4D477-DCB3-4C45-BB90-AB970F3992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Comprehensive </a:t>
            </a:r>
            <a:br>
              <a:rPr lang="en-CA" dirty="0"/>
            </a:br>
            <a:r>
              <a:rPr lang="en-CA" dirty="0"/>
              <a:t>Tax Planning in 2017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B018EA-9632-49DF-8679-7FC253DE6F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For Retirees Living in Canada</a:t>
            </a:r>
          </a:p>
        </p:txBody>
      </p:sp>
    </p:spTree>
    <p:extLst>
      <p:ext uri="{BB962C8B-B14F-4D97-AF65-F5344CB8AC3E}">
        <p14:creationId xmlns:p14="http://schemas.microsoft.com/office/powerpoint/2010/main" val="1940737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B39B8-385C-4F1C-A815-C646D79B0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Tax Planning and Investors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A9E29-02FA-4F55-A734-7CC9884014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1113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2263-0202-4385-A233-2BD99842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Tax Planning and Investors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2289A-D53C-4EA0-AB68-3CD350F1F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Six Dimensions of Tax Smart Investing</a:t>
            </a:r>
          </a:p>
          <a:p>
            <a:pPr lvl="1"/>
            <a:r>
              <a:rPr lang="en-CA" dirty="0"/>
              <a:t>Taxation and family members provides opportunities to save tax. </a:t>
            </a:r>
          </a:p>
          <a:p>
            <a:pPr lvl="1"/>
            <a:r>
              <a:rPr lang="en-CA" dirty="0"/>
              <a:t>Taxation and investment asset types provides opportunities</a:t>
            </a:r>
          </a:p>
          <a:p>
            <a:pPr lvl="1"/>
            <a:r>
              <a:rPr lang="en-CA" dirty="0"/>
              <a:t>Taxation and investment income types provides opportunities</a:t>
            </a:r>
          </a:p>
          <a:p>
            <a:pPr lvl="1"/>
            <a:r>
              <a:rPr lang="en-CA" dirty="0"/>
              <a:t>Taxation and fee types provide opportunities</a:t>
            </a:r>
          </a:p>
          <a:p>
            <a:pPr lvl="1"/>
            <a:r>
              <a:rPr lang="en-CA" dirty="0"/>
              <a:t>Taxation and legal ownership provides opportunities</a:t>
            </a:r>
          </a:p>
          <a:p>
            <a:pPr lvl="1"/>
            <a:r>
              <a:rPr lang="en-CA" dirty="0"/>
              <a:t>Taxation and foreign held assets provides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720761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2263-0202-4385-A233-2BD99842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Tax Planning and Investors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2289A-D53C-4EA0-AB68-3CD350F1F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/>
              <a:t>QSBC (Qualified small business gains exemption)</a:t>
            </a:r>
          </a:p>
          <a:p>
            <a:r>
              <a:rPr lang="en-CA" dirty="0"/>
              <a:t>ABIL </a:t>
            </a:r>
          </a:p>
          <a:p>
            <a:r>
              <a:rPr lang="en-CA" dirty="0"/>
              <a:t>Rental properties</a:t>
            </a:r>
          </a:p>
          <a:p>
            <a:r>
              <a:rPr lang="en-CA" dirty="0"/>
              <a:t>Principal residence exemption strategy</a:t>
            </a:r>
          </a:p>
          <a:p>
            <a:r>
              <a:rPr lang="en-CA" dirty="0"/>
              <a:t>Positioning Canadian source dividends</a:t>
            </a:r>
          </a:p>
          <a:p>
            <a:r>
              <a:rPr lang="en-CA" dirty="0"/>
              <a:t>Positioning interest income</a:t>
            </a:r>
          </a:p>
          <a:p>
            <a:r>
              <a:rPr lang="en-CA" dirty="0"/>
              <a:t>Investment holding companies</a:t>
            </a:r>
          </a:p>
          <a:p>
            <a:pPr lvl="1"/>
            <a:r>
              <a:rPr lang="en-CA" dirty="0"/>
              <a:t>Good vs. Bad</a:t>
            </a:r>
          </a:p>
          <a:p>
            <a:r>
              <a:rPr lang="en-CA" dirty="0"/>
              <a:t>Annuities</a:t>
            </a:r>
          </a:p>
          <a:p>
            <a:r>
              <a:rPr lang="en-CA" dirty="0"/>
              <a:t>Mutual funds and pooled funds – tax disaster</a:t>
            </a:r>
          </a:p>
          <a:p>
            <a:r>
              <a:rPr lang="en-CA" dirty="0"/>
              <a:t>Tax deductible investment fees</a:t>
            </a:r>
          </a:p>
          <a:p>
            <a:r>
              <a:rPr lang="en-CA" dirty="0"/>
              <a:t>Foreign tax pitfalls </a:t>
            </a:r>
          </a:p>
          <a:p>
            <a:r>
              <a:rPr lang="en-CA" dirty="0"/>
              <a:t>Portfolio </a:t>
            </a:r>
            <a:r>
              <a:rPr lang="en-CA"/>
              <a:t>Annual Turnover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665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5C65D-FFE4-4D11-8FB0-5567C7A5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Tax Planning and Your Estate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99DA8-F6CD-4A2F-8132-2F974FD136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5849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06C88-AB19-4A62-89E0-84FC675A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Tax Planning and Your Estate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08B7-5FB4-47D0-B1B6-32B866472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While you are alive:</a:t>
            </a:r>
          </a:p>
          <a:p>
            <a:pPr lvl="1"/>
            <a:r>
              <a:rPr lang="en-CA" dirty="0"/>
              <a:t>Tax smart Wills</a:t>
            </a:r>
          </a:p>
          <a:p>
            <a:pPr lvl="1"/>
            <a:r>
              <a:rPr lang="en-CA" dirty="0"/>
              <a:t>Two maybe three Wills</a:t>
            </a:r>
          </a:p>
          <a:p>
            <a:pPr lvl="1"/>
            <a:r>
              <a:rPr lang="en-CA" dirty="0"/>
              <a:t>Know your tax bill at death</a:t>
            </a:r>
          </a:p>
          <a:p>
            <a:pPr lvl="2"/>
            <a:r>
              <a:rPr lang="en-CA" dirty="0"/>
              <a:t>Use assets to pay tax bill</a:t>
            </a:r>
          </a:p>
          <a:p>
            <a:pPr lvl="2"/>
            <a:r>
              <a:rPr lang="en-CA" dirty="0"/>
              <a:t>Use life insurance to pay tax bill</a:t>
            </a:r>
          </a:p>
          <a:p>
            <a:pPr lvl="2"/>
            <a:r>
              <a:rPr lang="en-CA" dirty="0"/>
              <a:t>Minimize tax bill during life.  </a:t>
            </a:r>
          </a:p>
          <a:p>
            <a:pPr lvl="1"/>
            <a:r>
              <a:rPr lang="en-CA" dirty="0"/>
              <a:t>Joint ownership good and bad</a:t>
            </a:r>
          </a:p>
          <a:p>
            <a:pPr lvl="1"/>
            <a:r>
              <a:rPr lang="en-CA" dirty="0"/>
              <a:t>Gifting good and bad</a:t>
            </a:r>
          </a:p>
          <a:p>
            <a:pPr lvl="1"/>
            <a:r>
              <a:rPr lang="en-CA" dirty="0"/>
              <a:t>Beneficiary designations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7555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06C88-AB19-4A62-89E0-84FC675A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Tax Planning and Your Estate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08B7-5FB4-47D0-B1B6-32B866472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While you are alive:</a:t>
            </a:r>
          </a:p>
          <a:p>
            <a:pPr lvl="1"/>
            <a:r>
              <a:rPr lang="en-CA" dirty="0"/>
              <a:t>U.S. Estate Tax Planning</a:t>
            </a:r>
          </a:p>
          <a:p>
            <a:pPr lvl="1"/>
            <a:r>
              <a:rPr lang="en-CA" dirty="0"/>
              <a:t>Spousal Trusts </a:t>
            </a:r>
          </a:p>
          <a:p>
            <a:pPr lvl="1"/>
            <a:r>
              <a:rPr lang="en-CA" dirty="0"/>
              <a:t>Testamentary Trusts</a:t>
            </a:r>
          </a:p>
          <a:p>
            <a:pPr lvl="1"/>
            <a:r>
              <a:rPr lang="en-CA" dirty="0"/>
              <a:t>Safety Deposit Box</a:t>
            </a:r>
          </a:p>
          <a:p>
            <a:pPr lvl="1"/>
            <a:r>
              <a:rPr lang="en-CA" dirty="0"/>
              <a:t>Charitable foundations</a:t>
            </a:r>
          </a:p>
          <a:p>
            <a:pPr lvl="1"/>
            <a:r>
              <a:rPr lang="en-CA" dirty="0"/>
              <a:t>Family Cottage Strategy</a:t>
            </a:r>
          </a:p>
          <a:p>
            <a:pPr lvl="1"/>
            <a:r>
              <a:rPr lang="en-CA" dirty="0"/>
              <a:t>Read your Will out loud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7913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9CDAD5E-F108-4B0A-A6E6-0C35DC698F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7345" y="1302455"/>
            <a:ext cx="5844618" cy="5255297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CC94A5EB-A152-4E29-A028-FD7385F27F00}"/>
              </a:ext>
            </a:extLst>
          </p:cNvPr>
          <p:cNvSpPr txBox="1">
            <a:spLocks noChangeArrowheads="1"/>
          </p:cNvSpPr>
          <p:nvPr/>
        </p:nvSpPr>
        <p:spPr>
          <a:xfrm>
            <a:off x="2880674" y="596834"/>
            <a:ext cx="8077200" cy="56515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Everyone’s Financial “Big Picture”</a:t>
            </a:r>
          </a:p>
        </p:txBody>
      </p:sp>
    </p:spTree>
    <p:extLst>
      <p:ext uri="{BB962C8B-B14F-4D97-AF65-F5344CB8AC3E}">
        <p14:creationId xmlns:p14="http://schemas.microsoft.com/office/powerpoint/2010/main" val="2008925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A4BCE-6EE7-403B-A412-943924431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Questions and Answers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1E144-A87A-4EC2-9F4B-5D8D4BA1EB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0079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4DED-EFF7-4AA2-85D1-225BF5B46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Disclaimer		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1E801-46EA-4464-A525-420BDBC49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dirty="0"/>
              <a:t>     The opinions expressed are those of the author and may not necessarily reflect those of:</a:t>
            </a:r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dirty="0"/>
              <a:t>	Manulife Securities Incorporated or </a:t>
            </a:r>
          </a:p>
          <a:p>
            <a:pPr>
              <a:lnSpc>
                <a:spcPct val="80000"/>
              </a:lnSpc>
              <a:buNone/>
            </a:pPr>
            <a:r>
              <a:rPr lang="en-US" dirty="0"/>
              <a:t>	Manulife Securities Insurance Inc.</a:t>
            </a:r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sz="1400" dirty="0"/>
              <a:t>       Manulife Securities Incorporated is a member of the Canadian Investor Protection Fund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5483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CF748-5D93-440D-873E-522AF7974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to Contact Kurt Rosentreter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926F3-57BB-4CB7-A1AD-78E3CE408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7259"/>
            <a:ext cx="8915400" cy="50895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dirty="0"/>
              <a:t>Thank you for attending today!</a:t>
            </a:r>
          </a:p>
          <a:p>
            <a:pPr marL="0" indent="0">
              <a:buNone/>
            </a:pPr>
            <a:endParaRPr lang="en-CA" dirty="0"/>
          </a:p>
          <a:p>
            <a:pPr>
              <a:buNone/>
            </a:pPr>
            <a:r>
              <a:rPr lang="en-US" dirty="0"/>
              <a:t>Kurt Rosentreter, CPA, CA, CFP, CLU, TEP, FMA, CIMA, FCSI, CIM</a:t>
            </a:r>
          </a:p>
          <a:p>
            <a:pPr>
              <a:buNone/>
            </a:pPr>
            <a:r>
              <a:rPr lang="en-US" dirty="0"/>
              <a:t>Senior Financial Advisor and Associate Portfolio Manager, Manulife Securities Incorporated</a:t>
            </a:r>
          </a:p>
          <a:p>
            <a:pPr>
              <a:buNone/>
            </a:pPr>
            <a:r>
              <a:rPr lang="en-US" dirty="0"/>
              <a:t>Certified Financial Planner and Life Insurance Advisor, Manulife Securities Insurance Inc.</a:t>
            </a:r>
          </a:p>
          <a:p>
            <a:pPr>
              <a:buNone/>
            </a:pPr>
            <a:r>
              <a:rPr lang="en-US" dirty="0"/>
              <a:t>302 – 3 Church Street, Toronto, ON M5E 1M2</a:t>
            </a:r>
          </a:p>
          <a:p>
            <a:pPr>
              <a:buNone/>
            </a:pPr>
            <a:r>
              <a:rPr lang="en-US" dirty="0"/>
              <a:t>416.628.5761 Ext 230 Kurt.rosentreter@manulifesecurities.ca     </a:t>
            </a:r>
            <a:r>
              <a:rPr lang="en-US" dirty="0">
                <a:hlinkClick r:id="rId2"/>
              </a:rPr>
              <a:t>www.kurtismycfo.com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Follow Kurt on: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 </a:t>
            </a:r>
            <a:r>
              <a:rPr lang="en-US" sz="1400" dirty="0"/>
              <a:t>www.facebook.com/kurtismycfo </a:t>
            </a:r>
            <a:r>
              <a:rPr lang="en-US" dirty="0"/>
              <a:t>	</a:t>
            </a:r>
          </a:p>
          <a:p>
            <a:pPr>
              <a:buFont typeface="Arial" charset="0"/>
              <a:buNone/>
            </a:pPr>
            <a:endParaRPr lang="en-US" dirty="0"/>
          </a:p>
          <a:p>
            <a:pPr>
              <a:buFont typeface="Arial" charset="0"/>
              <a:buNone/>
            </a:pPr>
            <a:r>
              <a:rPr lang="en-US" dirty="0"/>
              <a:t>		 </a:t>
            </a:r>
            <a:r>
              <a:rPr lang="en-US" sz="1400" dirty="0"/>
              <a:t>www.linkedin.com/in/kurtrosentreter</a:t>
            </a:r>
          </a:p>
          <a:p>
            <a:pPr>
              <a:buFont typeface="Arial" charset="0"/>
              <a:buNone/>
            </a:pPr>
            <a:endParaRPr lang="en-US" sz="1400" dirty="0"/>
          </a:p>
          <a:p>
            <a:pPr>
              <a:buFont typeface="Arial" charset="0"/>
              <a:buNone/>
            </a:pPr>
            <a:r>
              <a:rPr lang="en-US" dirty="0"/>
              <a:t>		 </a:t>
            </a:r>
            <a:r>
              <a:rPr lang="en-US" sz="1400" dirty="0"/>
              <a:t>@</a:t>
            </a:r>
            <a:r>
              <a:rPr lang="en-US" sz="1400" dirty="0" err="1"/>
              <a:t>KurtRosentreter</a:t>
            </a:r>
            <a:r>
              <a:rPr lang="en-US" sz="1400" dirty="0"/>
              <a:t> </a:t>
            </a:r>
          </a:p>
          <a:p>
            <a:pPr marL="0" indent="0">
              <a:buNone/>
            </a:pPr>
            <a:r>
              <a:rPr lang="en-CA" dirty="0"/>
              <a:t>	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7312086-B7AC-4409-B2A7-D89248AE3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9212" y="459069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1CC24E49-E34D-41D9-9333-A9196978C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89212" y="518656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5FA4ACC1-0BDD-43AA-8487-5243F15E8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89212" y="578243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59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7EC0E-4B42-49D7-AABA-CBEDDAEA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About the Speaker…</a:t>
            </a:r>
            <a:br>
              <a:rPr lang="en-CA" dirty="0"/>
            </a:br>
            <a:br>
              <a:rPr lang="en-CA" dirty="0"/>
            </a:br>
            <a:r>
              <a:rPr lang="en-CA" sz="3200" dirty="0"/>
              <a:t>Kurt Rosentreter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55D78-B945-4B9E-9EC6-410781750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260121"/>
            <a:ext cx="8915400" cy="4408097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CPA, CA, CFP, CLU, TEP, FMA, CIMA, FCSI, CIM</a:t>
            </a:r>
          </a:p>
          <a:p>
            <a:pPr>
              <a:lnSpc>
                <a:spcPct val="80000"/>
              </a:lnSpc>
            </a:pPr>
            <a:r>
              <a:rPr lang="en-US" dirty="0"/>
              <a:t>CPA Canada course instructor for the last ten years (Ontario, B.C., Manitoba).</a:t>
            </a:r>
          </a:p>
          <a:p>
            <a:pPr>
              <a:lnSpc>
                <a:spcPct val="80000"/>
              </a:lnSpc>
            </a:pPr>
            <a:r>
              <a:rPr lang="en-US" dirty="0"/>
              <a:t>Twenty-five years of personal finance industry experience.</a:t>
            </a:r>
          </a:p>
          <a:p>
            <a:pPr>
              <a:lnSpc>
                <a:spcPct val="80000"/>
              </a:lnSpc>
            </a:pPr>
            <a:r>
              <a:rPr lang="en-US" dirty="0"/>
              <a:t>Past co-founder of the $2 Billion Investment Counsel practice at one of Canada’s Big Four CA Firms.</a:t>
            </a:r>
          </a:p>
          <a:p>
            <a:pPr>
              <a:lnSpc>
                <a:spcPct val="80000"/>
              </a:lnSpc>
            </a:pPr>
            <a:r>
              <a:rPr lang="en-US" dirty="0"/>
              <a:t>National best selling author of seven personal finance books.</a:t>
            </a:r>
          </a:p>
          <a:p>
            <a:pPr>
              <a:lnSpc>
                <a:spcPct val="80000"/>
              </a:lnSpc>
            </a:pPr>
            <a:r>
              <a:rPr lang="en-US" dirty="0"/>
              <a:t>Senior Financial Advisor, Manulife Securities Incorporated.</a:t>
            </a:r>
          </a:p>
          <a:p>
            <a:pPr>
              <a:lnSpc>
                <a:spcPct val="80000"/>
              </a:lnSpc>
            </a:pPr>
            <a:r>
              <a:rPr lang="en-US" dirty="0"/>
              <a:t>Certified Financial Planner, Manulife Securities Insurance Inc.</a:t>
            </a:r>
          </a:p>
          <a:p>
            <a:pPr>
              <a:lnSpc>
                <a:spcPct val="80000"/>
              </a:lnSpc>
            </a:pPr>
            <a:r>
              <a:rPr lang="en-US" dirty="0"/>
              <a:t>Instructor / Speaker to more than 500 audiences on matters of personal finance.</a:t>
            </a:r>
          </a:p>
          <a:p>
            <a:pPr>
              <a:lnSpc>
                <a:spcPct val="80000"/>
              </a:lnSpc>
            </a:pPr>
            <a:r>
              <a:rPr lang="en-US" dirty="0"/>
              <a:t>Regular commentator on money for CBC, CTV, Globe, Post, Star, various radio and magazines.</a:t>
            </a:r>
          </a:p>
          <a:p>
            <a:pPr>
              <a:lnSpc>
                <a:spcPct val="80000"/>
              </a:lnSpc>
            </a:pPr>
            <a:r>
              <a:rPr lang="en-US" dirty="0"/>
              <a:t>Regular contributor as an expert in the Financial Facelift column for The Globe and Mail.</a:t>
            </a:r>
          </a:p>
          <a:p>
            <a:pPr>
              <a:lnSpc>
                <a:spcPct val="80000"/>
              </a:lnSpc>
            </a:pPr>
            <a:r>
              <a:rPr lang="en-US" dirty="0">
                <a:hlinkClick r:id="rId2"/>
              </a:rPr>
              <a:t>www.KurtismyCFO.com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96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C014-6939-4C21-BA5A-4D522CB7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C680-228E-49AD-9068-6B1B2B80A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/>
              <a:t>Tax Planning and Individuals</a:t>
            </a:r>
          </a:p>
          <a:p>
            <a:r>
              <a:rPr lang="en-CA" sz="2800" dirty="0"/>
              <a:t>Tax Planning and Business Owners</a:t>
            </a:r>
          </a:p>
          <a:p>
            <a:r>
              <a:rPr lang="en-CA" sz="2800" dirty="0"/>
              <a:t>Tax Planning and Investors</a:t>
            </a:r>
          </a:p>
          <a:p>
            <a:r>
              <a:rPr lang="en-CA" sz="2800" dirty="0"/>
              <a:t>Tax Planning and Your Estate</a:t>
            </a:r>
          </a:p>
        </p:txBody>
      </p:sp>
    </p:spTree>
    <p:extLst>
      <p:ext uri="{BB962C8B-B14F-4D97-AF65-F5344CB8AC3E}">
        <p14:creationId xmlns:p14="http://schemas.microsoft.com/office/powerpoint/2010/main" val="262361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96D46B4-09A9-4AE6-9EB1-FE0A63EBF1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2758" y="1605017"/>
            <a:ext cx="5637230" cy="5068821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EAE740DD-CE00-404F-9FF6-FF619ECB88B3}"/>
              </a:ext>
            </a:extLst>
          </p:cNvPr>
          <p:cNvSpPr txBox="1">
            <a:spLocks noChangeArrowheads="1"/>
          </p:cNvSpPr>
          <p:nvPr/>
        </p:nvSpPr>
        <p:spPr>
          <a:xfrm>
            <a:off x="3003222" y="596834"/>
            <a:ext cx="8077200" cy="56515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Everyone’s Financial “Big Picture”</a:t>
            </a:r>
          </a:p>
        </p:txBody>
      </p:sp>
    </p:spTree>
    <p:extLst>
      <p:ext uri="{BB962C8B-B14F-4D97-AF65-F5344CB8AC3E}">
        <p14:creationId xmlns:p14="http://schemas.microsoft.com/office/powerpoint/2010/main" val="103845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1B29A-C3D8-4B0B-89D4-A40EF2AF8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4408" y="2058750"/>
            <a:ext cx="9020203" cy="1468800"/>
          </a:xfrm>
        </p:spPr>
        <p:txBody>
          <a:bodyPr/>
          <a:lstStyle/>
          <a:p>
            <a:r>
              <a:rPr lang="en-CA" dirty="0"/>
              <a:t>Tax Planning and Retired Individuals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5968F-0290-4771-8C7C-70B41DC31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935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450D7-3D6F-49F4-AFE8-AA79B53DC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Tax Planning and Retired Individuals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591F4-2DB4-4643-B25A-C23C160E2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RRSP Contribution Strategy</a:t>
            </a:r>
          </a:p>
          <a:p>
            <a:r>
              <a:rPr lang="en-CA" dirty="0"/>
              <a:t>RRSP Withdrawal Strategy</a:t>
            </a:r>
          </a:p>
          <a:p>
            <a:r>
              <a:rPr lang="en-CA" dirty="0"/>
              <a:t>Conversion to RRIF Strategy</a:t>
            </a:r>
          </a:p>
          <a:p>
            <a:r>
              <a:rPr lang="en-CA" dirty="0"/>
              <a:t>Annual Income Planning to Minimize Average Tax Rates</a:t>
            </a:r>
          </a:p>
          <a:p>
            <a:r>
              <a:rPr lang="en-CA" dirty="0"/>
              <a:t>Pension Income Splitting</a:t>
            </a:r>
          </a:p>
          <a:p>
            <a:r>
              <a:rPr lang="en-CA" dirty="0"/>
              <a:t>Pension Credit</a:t>
            </a:r>
          </a:p>
          <a:p>
            <a:r>
              <a:rPr lang="en-CA" dirty="0"/>
              <a:t>Minimizing OAS </a:t>
            </a:r>
            <a:r>
              <a:rPr lang="en-CA" dirty="0" err="1"/>
              <a:t>Clawback</a:t>
            </a:r>
            <a:endParaRPr lang="en-CA" dirty="0"/>
          </a:p>
          <a:p>
            <a:r>
              <a:rPr lang="en-CA" dirty="0"/>
              <a:t>Tax Installments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115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450D7-3D6F-49F4-AFE8-AA79B53DC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Tax Planning and Retired Individuals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591F4-2DB4-4643-B25A-C23C160E2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Charitable Giving Strategy</a:t>
            </a:r>
          </a:p>
          <a:p>
            <a:r>
              <a:rPr lang="en-CA" dirty="0"/>
              <a:t>Home Accessibility Credit, Caregiver Credit, Disability Tax Credit, Medical costs</a:t>
            </a:r>
          </a:p>
          <a:p>
            <a:r>
              <a:rPr lang="en-CA" dirty="0"/>
              <a:t>Spousal Loans</a:t>
            </a:r>
          </a:p>
          <a:p>
            <a:r>
              <a:rPr lang="en-CA" dirty="0"/>
              <a:t>Giving up Canadian residence</a:t>
            </a:r>
          </a:p>
          <a:p>
            <a:r>
              <a:rPr lang="en-CA" dirty="0"/>
              <a:t>Giving assets to children and grandchildren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8591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FD3D4-81ED-4471-842E-5CD02D8B6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030" y="2058750"/>
            <a:ext cx="9316582" cy="1468800"/>
          </a:xfrm>
        </p:spPr>
        <p:txBody>
          <a:bodyPr/>
          <a:lstStyle/>
          <a:p>
            <a:r>
              <a:rPr lang="en-CA" dirty="0"/>
              <a:t>Tax Planning and Business Owners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82154-2FD3-4581-960E-D85CA8C1F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75114" y="3530129"/>
            <a:ext cx="9229497" cy="860400"/>
          </a:xfrm>
        </p:spPr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3268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E33F9-566F-4FA2-993C-19465F29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Tax Planning and Business Owners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23FA4-B2B2-4F5C-A593-F60110F89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To incorporate or not</a:t>
            </a:r>
          </a:p>
          <a:p>
            <a:pPr lvl="1"/>
            <a:r>
              <a:rPr lang="en-CA" dirty="0"/>
              <a:t>Small business tax rate / deferral of future taxes</a:t>
            </a:r>
          </a:p>
          <a:p>
            <a:pPr lvl="1"/>
            <a:r>
              <a:rPr lang="en-CA" dirty="0"/>
              <a:t>Income splitting with family</a:t>
            </a:r>
          </a:p>
          <a:p>
            <a:pPr lvl="1"/>
            <a:r>
              <a:rPr lang="en-CA" dirty="0"/>
              <a:t>QSBC gains exemption on sale ($800,000+)</a:t>
            </a:r>
          </a:p>
          <a:p>
            <a:r>
              <a:rPr lang="en-CA" dirty="0"/>
              <a:t>July 2017 Liberal Government proposed tax changes</a:t>
            </a:r>
          </a:p>
          <a:p>
            <a:r>
              <a:rPr lang="en-CA" dirty="0"/>
              <a:t>Salary vs. Dividends</a:t>
            </a:r>
          </a:p>
          <a:p>
            <a:r>
              <a:rPr lang="en-CA" dirty="0"/>
              <a:t>Home Office</a:t>
            </a:r>
          </a:p>
          <a:p>
            <a:r>
              <a:rPr lang="en-CA" dirty="0"/>
              <a:t>Meals and Entertainment, Travel costs tax deductible</a:t>
            </a:r>
          </a:p>
          <a:p>
            <a:r>
              <a:rPr lang="en-CA" dirty="0"/>
              <a:t>Health spending account</a:t>
            </a:r>
          </a:p>
          <a:p>
            <a:r>
              <a:rPr lang="en-CA" dirty="0"/>
              <a:t>Individual pension plan</a:t>
            </a:r>
          </a:p>
          <a:p>
            <a:r>
              <a:rPr lang="en-CA" dirty="0"/>
              <a:t>Corporate owned life insurance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954333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144</TotalTime>
  <Words>629</Words>
  <Application>Microsoft Office PowerPoint</Application>
  <PresentationFormat>Widescreen</PresentationFormat>
  <Paragraphs>121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Wisp</vt:lpstr>
      <vt:lpstr>Comprehensive  Tax Planning in 2017</vt:lpstr>
      <vt:lpstr>About the Speaker…  Kurt Rosentreter</vt:lpstr>
      <vt:lpstr>Agenda</vt:lpstr>
      <vt:lpstr>PowerPoint Presentation</vt:lpstr>
      <vt:lpstr>Tax Planning and Retired Individuals</vt:lpstr>
      <vt:lpstr>Tax Planning and Retired Individuals </vt:lpstr>
      <vt:lpstr>Tax Planning and Retired Individuals </vt:lpstr>
      <vt:lpstr>Tax Planning and Business Owners </vt:lpstr>
      <vt:lpstr>Tax Planning and Business Owners</vt:lpstr>
      <vt:lpstr>Tax Planning and Investors</vt:lpstr>
      <vt:lpstr>Tax Planning and Investors</vt:lpstr>
      <vt:lpstr>Tax Planning and Investors</vt:lpstr>
      <vt:lpstr>Tax Planning and Your Estate </vt:lpstr>
      <vt:lpstr>Tax Planning and Your Estate</vt:lpstr>
      <vt:lpstr>Tax Planning and Your Estate</vt:lpstr>
      <vt:lpstr>PowerPoint Presentation</vt:lpstr>
      <vt:lpstr>Questions and Answers</vt:lpstr>
      <vt:lpstr>Disclaimer  </vt:lpstr>
      <vt:lpstr>How to Contact Kurt Rosentreter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&amp; Retirement Planning</dc:title>
  <dc:creator>Kurt Rosentreter</dc:creator>
  <cp:lastModifiedBy>Laura Collins</cp:lastModifiedBy>
  <cp:revision>23</cp:revision>
  <cp:lastPrinted>2017-09-25T17:04:27Z</cp:lastPrinted>
  <dcterms:created xsi:type="dcterms:W3CDTF">2017-09-17T13:56:32Z</dcterms:created>
  <dcterms:modified xsi:type="dcterms:W3CDTF">2017-09-26T12:33:54Z</dcterms:modified>
</cp:coreProperties>
</file>